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3"/>
  </p:notesMasterIdLst>
  <p:handoutMasterIdLst>
    <p:handoutMasterId r:id="rId84"/>
  </p:handoutMasterIdLst>
  <p:sldIdLst>
    <p:sldId id="333" r:id="rId2"/>
    <p:sldId id="334" r:id="rId3"/>
    <p:sldId id="256" r:id="rId4"/>
    <p:sldId id="257" r:id="rId5"/>
    <p:sldId id="258" r:id="rId6"/>
    <p:sldId id="275" r:id="rId7"/>
    <p:sldId id="260" r:id="rId8"/>
    <p:sldId id="259" r:id="rId9"/>
    <p:sldId id="262" r:id="rId10"/>
    <p:sldId id="261" r:id="rId11"/>
    <p:sldId id="264" r:id="rId12"/>
    <p:sldId id="263" r:id="rId13"/>
    <p:sldId id="266" r:id="rId14"/>
    <p:sldId id="265" r:id="rId15"/>
    <p:sldId id="268" r:id="rId16"/>
    <p:sldId id="267" r:id="rId17"/>
    <p:sldId id="312" r:id="rId18"/>
    <p:sldId id="311" r:id="rId19"/>
    <p:sldId id="270" r:id="rId20"/>
    <p:sldId id="269" r:id="rId21"/>
    <p:sldId id="272" r:id="rId22"/>
    <p:sldId id="271" r:id="rId23"/>
    <p:sldId id="274" r:id="rId24"/>
    <p:sldId id="273" r:id="rId25"/>
    <p:sldId id="277" r:id="rId26"/>
    <p:sldId id="276" r:id="rId27"/>
    <p:sldId id="279" r:id="rId28"/>
    <p:sldId id="278" r:id="rId29"/>
    <p:sldId id="281" r:id="rId30"/>
    <p:sldId id="280" r:id="rId31"/>
    <p:sldId id="283" r:id="rId32"/>
    <p:sldId id="282" r:id="rId33"/>
    <p:sldId id="285" r:id="rId34"/>
    <p:sldId id="284" r:id="rId35"/>
    <p:sldId id="287" r:id="rId36"/>
    <p:sldId id="286" r:id="rId37"/>
    <p:sldId id="289" r:id="rId38"/>
    <p:sldId id="288" r:id="rId39"/>
    <p:sldId id="291" r:id="rId40"/>
    <p:sldId id="290" r:id="rId41"/>
    <p:sldId id="293" r:id="rId42"/>
    <p:sldId id="292" r:id="rId43"/>
    <p:sldId id="295" r:id="rId44"/>
    <p:sldId id="294" r:id="rId45"/>
    <p:sldId id="297" r:id="rId46"/>
    <p:sldId id="296" r:id="rId47"/>
    <p:sldId id="315" r:id="rId48"/>
    <p:sldId id="313" r:id="rId49"/>
    <p:sldId id="299" r:id="rId50"/>
    <p:sldId id="298" r:id="rId51"/>
    <p:sldId id="301" r:id="rId52"/>
    <p:sldId id="300" r:id="rId53"/>
    <p:sldId id="336" r:id="rId54"/>
    <p:sldId id="302" r:id="rId55"/>
    <p:sldId id="304" r:id="rId56"/>
    <p:sldId id="303" r:id="rId57"/>
    <p:sldId id="306" r:id="rId58"/>
    <p:sldId id="305" r:id="rId59"/>
    <p:sldId id="308" r:id="rId60"/>
    <p:sldId id="307" r:id="rId61"/>
    <p:sldId id="310" r:id="rId62"/>
    <p:sldId id="309" r:id="rId63"/>
    <p:sldId id="317" r:id="rId64"/>
    <p:sldId id="316" r:id="rId65"/>
    <p:sldId id="321" r:id="rId66"/>
    <p:sldId id="320" r:id="rId67"/>
    <p:sldId id="319" r:id="rId68"/>
    <p:sldId id="318" r:id="rId69"/>
    <p:sldId id="323" r:id="rId70"/>
    <p:sldId id="322" r:id="rId71"/>
    <p:sldId id="326" r:id="rId72"/>
    <p:sldId id="324" r:id="rId73"/>
    <p:sldId id="327" r:id="rId74"/>
    <p:sldId id="325" r:id="rId75"/>
    <p:sldId id="328" r:id="rId76"/>
    <p:sldId id="330" r:id="rId77"/>
    <p:sldId id="329" r:id="rId78"/>
    <p:sldId id="332" r:id="rId79"/>
    <p:sldId id="331" r:id="rId80"/>
    <p:sldId id="337" r:id="rId81"/>
    <p:sldId id="335" r:id="rId8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90" autoAdjust="0"/>
    <p:restoredTop sz="94660"/>
  </p:normalViewPr>
  <p:slideViewPr>
    <p:cSldViewPr>
      <p:cViewPr varScale="1">
        <p:scale>
          <a:sx n="73" d="100"/>
          <a:sy n="73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B2B5C-6594-414A-A278-E5129CA50EB1}" type="datetimeFigureOut">
              <a:rPr lang="ru-RU" smtClean="0"/>
              <a:pPr/>
              <a:t>09.03.2009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2E784-3F93-42EA-A0FB-B65C2FB2C6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DD46E-4871-4545-A555-79EB9DD78DDF}" type="datetimeFigureOut">
              <a:rPr lang="ru-RU" smtClean="0"/>
              <a:pPr/>
              <a:t>09.03.2009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0456F-0254-4876-9F30-92D771BDE5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456F-0254-4876-9F30-92D771BDE5A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456F-0254-4876-9F30-92D771BDE5A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A59E7C-76AD-48E4-8824-C5A0B3B1C800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934583-0FD2-4D6E-86C5-43B4619649C5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9E3803-986C-410A-A69A-B465C334C68B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C8FEAC-841B-4030-AA78-C9BAFA0F15CF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C5F17E-BAA8-4833-A6B0-38C13A33C01E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CD123-A37F-4B0D-88D5-234E09D3B463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B8D76E-7B7B-4CFD-AB4A-8B0B3BA4626A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912DF-80A3-40F7-8A19-3368FAD97BA4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02536E-AB6B-400C-84B3-49F78474C5F8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E9505E-39F8-4EAF-845D-BD12B91E1457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A09E9-67A1-4BA0-BCAE-AAFA06E32665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2690AE3-17C2-41BF-96EF-7327117E66BC}" type="datetime1">
              <a:rPr lang="ru-RU" smtClean="0"/>
              <a:pPr/>
              <a:t>09.03.2009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056ADBA-596B-491F-A714-B82B02FD68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428736"/>
            <a:ext cx="7406640" cy="232944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err="1" smtClean="0"/>
              <a:t>Брейн-ринг</a:t>
            </a:r>
            <a:r>
              <a:rPr lang="ru-RU" sz="4400" b="1" dirty="0" smtClean="0"/>
              <a:t> </a:t>
            </a:r>
            <a:br>
              <a:rPr lang="ru-RU" sz="4400" b="1" dirty="0" smtClean="0"/>
            </a:br>
            <a:r>
              <a:rPr lang="ru-RU" sz="4400" b="1" dirty="0" smtClean="0"/>
              <a:t>среди учеников </a:t>
            </a:r>
            <a:br>
              <a:rPr lang="ru-RU" sz="4400" b="1" dirty="0" smtClean="0"/>
            </a:br>
            <a:r>
              <a:rPr lang="ru-RU" sz="4400" b="1" dirty="0" smtClean="0"/>
              <a:t>восьмых классов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786190"/>
            <a:ext cx="7406640" cy="175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Знатоки русского языка</a:t>
            </a:r>
            <a:endParaRPr lang="ru-RU" sz="4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fld id="{C056ADBA-596B-491F-A714-B82B02FD68A8}" type="slidenum">
              <a:rPr lang="ru-RU" sz="3200" smtClean="0"/>
              <a:pPr/>
              <a:t>1</a:t>
            </a:fld>
            <a:endParaRPr lang="ru-RU" sz="32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642918"/>
            <a:ext cx="7498080" cy="335758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b="1" dirty="0" smtClean="0"/>
              <a:t>Вид работы по русскому языку, в котором учащийся имеет возможность изложить свое мнение?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3954785"/>
            <a:ext cx="7569518" cy="140304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b="1" dirty="0" smtClean="0"/>
          </a:p>
          <a:p>
            <a:r>
              <a:rPr lang="ru-RU" sz="4400" b="1" dirty="0" smtClean="0"/>
              <a:t>Сочинение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500306"/>
            <a:ext cx="7498080" cy="26432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400" b="1" dirty="0" smtClean="0"/>
              <a:t>Как называются слова, пришедшие в русский язык из других языков?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1002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285860"/>
            <a:ext cx="7498080" cy="30003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>Как называются слова, пришедшие в русский язык из других языков?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256"/>
            <a:ext cx="7498080" cy="92869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Заимствованные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14554"/>
            <a:ext cx="7498080" cy="17859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Каких звуков больше в русском языке?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38126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142984"/>
            <a:ext cx="7498080" cy="21431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b="1" dirty="0" smtClean="0"/>
              <a:t>Каких звуков больше в русском языке?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3286124"/>
            <a:ext cx="7498080" cy="92869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ru-RU" sz="4400" b="1" dirty="0" smtClean="0"/>
          </a:p>
          <a:p>
            <a:endParaRPr lang="ru-RU" sz="4400" b="1" dirty="0" smtClean="0"/>
          </a:p>
          <a:p>
            <a:r>
              <a:rPr lang="ru-RU" sz="17600" b="1" dirty="0" smtClean="0"/>
              <a:t>Согласных</a:t>
            </a:r>
            <a:r>
              <a:rPr lang="ru-RU" sz="17600" dirty="0" smtClean="0"/>
              <a:t/>
            </a:r>
            <a:br>
              <a:rPr lang="ru-RU" sz="17600" dirty="0" smtClean="0"/>
            </a:br>
            <a:endParaRPr lang="ru-RU" sz="17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14554"/>
            <a:ext cx="7498080" cy="20002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Из чего состоят гласные буквы?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857760"/>
            <a:ext cx="7498080" cy="13906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428868"/>
            <a:ext cx="7498080" cy="22860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Из чего состоят гласные буквы?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14884"/>
            <a:ext cx="7498080" cy="107157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4400" b="1" dirty="0" smtClean="0"/>
              <a:t>Из голоса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500306"/>
            <a:ext cx="7498080" cy="235745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Какой раздел науки о языке изучает звуки?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6072206"/>
            <a:ext cx="7498080" cy="228568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357430"/>
            <a:ext cx="7498080" cy="25114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Какой раздел науки о языке изучает звуки?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857760"/>
            <a:ext cx="7498080" cy="139064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Фонетика</a:t>
            </a:r>
            <a:endParaRPr lang="ru-RU" sz="4400" dirty="0" smtClean="0"/>
          </a:p>
          <a:p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071678"/>
            <a:ext cx="7498080" cy="215423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Каким признаком обладают глаголы с постфиксом -</a:t>
            </a:r>
            <a:r>
              <a:rPr lang="ru-RU" sz="4400" b="1" dirty="0" err="1" smtClean="0"/>
              <a:t>ся</a:t>
            </a:r>
            <a:r>
              <a:rPr lang="ru-RU" sz="4400" b="1" dirty="0" smtClean="0"/>
              <a:t>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357694"/>
            <a:ext cx="7498080" cy="121444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714488"/>
            <a:ext cx="7498080" cy="235745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Желаем удачи!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071942"/>
            <a:ext cx="7498080" cy="18573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endParaRPr lang="ru-RU" sz="4400" b="1" dirty="0" smtClean="0"/>
          </a:p>
          <a:p>
            <a:r>
              <a:rPr lang="ru-RU" sz="4400" b="1" dirty="0" smtClean="0"/>
              <a:t>Пусть победит сильнейший!</a:t>
            </a:r>
            <a:endParaRPr lang="ru-RU" sz="4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3116"/>
            <a:ext cx="7498080" cy="221457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Каким признаком обладают глаголы с постфиксом -</a:t>
            </a:r>
            <a:r>
              <a:rPr lang="ru-RU" sz="4400" b="1" dirty="0" err="1" smtClean="0"/>
              <a:t>ся</a:t>
            </a:r>
            <a:r>
              <a:rPr lang="ru-RU" sz="4400" b="1" dirty="0" smtClean="0"/>
              <a:t>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357694"/>
            <a:ext cx="7498080" cy="107157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Возвратность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500174"/>
            <a:ext cx="6715172" cy="27146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>Какие знаки препинания ставятся в конце повествовательных предложений?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857892"/>
            <a:ext cx="7498080" cy="390508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500174"/>
            <a:ext cx="7498080" cy="321471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Какие знаки препинания ставятся в конце повествовательных предложений?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4714884"/>
            <a:ext cx="7498080" cy="153351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sz="4400" b="1" dirty="0" smtClean="0"/>
              <a:t>Точка и восклицательный знак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928802"/>
            <a:ext cx="7498080" cy="278608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 еще называют главные члены предложения?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86454"/>
            <a:ext cx="7498080" cy="461946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000240"/>
            <a:ext cx="7498080" cy="272573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Как еще называют главные члены предложения?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14884"/>
            <a:ext cx="7498080" cy="107157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Грамматическая основа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928802"/>
            <a:ext cx="7498080" cy="25717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000" b="1" dirty="0" smtClean="0"/>
              <a:t>Как называется часть речи, обозначающая признак предмета по действию?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857892"/>
            <a:ext cx="7498080" cy="390508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785926"/>
            <a:ext cx="7429552" cy="25717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4400" b="1" dirty="0" smtClean="0"/>
              <a:t>Как называется часть речи, обозначающая признак предмета по действию?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4357694"/>
            <a:ext cx="7433522" cy="139064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ru-RU" sz="4400" b="1" dirty="0" smtClean="0"/>
          </a:p>
          <a:p>
            <a:r>
              <a:rPr lang="ru-RU" sz="4400" b="1" dirty="0" smtClean="0"/>
              <a:t>Причастие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3116"/>
            <a:ext cx="7498080" cy="21431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Сколько склонений в русском языке?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500702"/>
            <a:ext cx="7498080" cy="7476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928802"/>
            <a:ext cx="7498080" cy="27146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b="1" dirty="0" smtClean="0"/>
              <a:t>Сколько склонений в русском языке?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4643446"/>
            <a:ext cx="7500990" cy="107157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Три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000240"/>
            <a:ext cx="7498080" cy="250033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Какой признак у глаголов </a:t>
            </a:r>
            <a:r>
              <a:rPr lang="ru-RU" sz="4000" b="1" i="1" dirty="0" smtClean="0">
                <a:solidFill>
                  <a:schemeClr val="tx1"/>
                </a:solidFill>
              </a:rPr>
              <a:t>был, есть </a:t>
            </a:r>
            <a:r>
              <a:rPr lang="ru-RU" sz="4000" b="1" dirty="0" smtClean="0">
                <a:solidFill>
                  <a:schemeClr val="tx1"/>
                </a:solidFill>
              </a:rPr>
              <a:t>и </a:t>
            </a:r>
            <a:r>
              <a:rPr lang="ru-RU" sz="4000" b="1" i="1" dirty="0" smtClean="0">
                <a:solidFill>
                  <a:schemeClr val="tx1"/>
                </a:solidFill>
              </a:rPr>
              <a:t>будет!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357826"/>
            <a:ext cx="7498080" cy="89057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28728" y="1643050"/>
            <a:ext cx="7406640" cy="207170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Сколько букв в русском алфавите?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5143512"/>
            <a:ext cx="7406640" cy="109526"/>
          </a:xfrm>
          <a:noFill/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sz="44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500306"/>
            <a:ext cx="7498080" cy="192882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>
                <a:solidFill>
                  <a:schemeClr val="tx1"/>
                </a:solidFill>
              </a:rPr>
              <a:t>Какой признак у глаголов </a:t>
            </a:r>
            <a:r>
              <a:rPr lang="ru-RU" sz="4400" b="1" i="1" dirty="0" smtClean="0">
                <a:solidFill>
                  <a:schemeClr val="tx1"/>
                </a:solidFill>
              </a:rPr>
              <a:t>был, есть </a:t>
            </a:r>
            <a:r>
              <a:rPr lang="ru-RU" sz="4400" b="1" dirty="0" smtClean="0">
                <a:solidFill>
                  <a:schemeClr val="tx1"/>
                </a:solidFill>
              </a:rPr>
              <a:t>и </a:t>
            </a:r>
            <a:r>
              <a:rPr lang="ru-RU" sz="4400" b="1" i="1" dirty="0" smtClean="0">
                <a:solidFill>
                  <a:schemeClr val="tx1"/>
                </a:solidFill>
              </a:rPr>
              <a:t>будет! 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4429132"/>
            <a:ext cx="7504960" cy="85725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Время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500306"/>
            <a:ext cx="7498080" cy="25717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>Как называется служебная часть речи, служащая для соединения слов в предложении?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143512"/>
            <a:ext cx="7498080" cy="11048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3116"/>
            <a:ext cx="7498080" cy="28575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b="1" dirty="0" smtClean="0"/>
              <a:t>Как называется служебная часть речи, служащая для соединения слов в предложении?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5000636"/>
            <a:ext cx="7498080" cy="85725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Предлог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14554"/>
            <a:ext cx="7498080" cy="25717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 называется раздел науки о языке, который изучает строение слов?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72074"/>
            <a:ext cx="7498080" cy="11763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285992"/>
            <a:ext cx="7498080" cy="25717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Как называется раздел науки о языке, который изучает строение слов?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4857760"/>
            <a:ext cx="7500990" cy="85725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err="1" smtClean="0"/>
              <a:t>Морфемика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496"/>
            <a:ext cx="7498080" cy="250033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400" b="1" dirty="0" smtClean="0"/>
              <a:t>Как называются по отношению друг к другу слова «слабый» — «сильный»?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86454"/>
            <a:ext cx="7498080" cy="461946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35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000240"/>
            <a:ext cx="7498080" cy="27146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4400" b="1" dirty="0" smtClean="0"/>
              <a:t>Как называются по отношению друг к другу слова «слабый» — «сильный»?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14884"/>
            <a:ext cx="7498080" cy="71438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>Антонимы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36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357430"/>
            <a:ext cx="7498080" cy="307183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 в русском языке называется буква, которая составляет трудность в написании?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86454"/>
            <a:ext cx="7498080" cy="461946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857364"/>
            <a:ext cx="7498080" cy="30003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>Как в русском языке называется буква, которая составляет трудность в написании?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857760"/>
            <a:ext cx="7498080" cy="71438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>Орфограмма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38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500174"/>
            <a:ext cx="7498080" cy="32972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Какой падеж существительного никогда не употребляется с предлогами?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286388"/>
            <a:ext cx="7498080" cy="9620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39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85852" y="1142984"/>
            <a:ext cx="7406640" cy="18573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букв в русском алфавите?     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85852" y="3000372"/>
            <a:ext cx="7406640" cy="92869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ru-RU" sz="7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7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</a:t>
            </a:r>
            <a:endParaRPr lang="ru-RU" sz="17600" dirty="0" smtClean="0"/>
          </a:p>
          <a:p>
            <a:endParaRPr lang="ru-RU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</a:p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</a:t>
            </a:r>
            <a:endParaRPr lang="ru-RU" sz="4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000240"/>
            <a:ext cx="7498080" cy="30003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4400" b="1" dirty="0" smtClean="0"/>
              <a:t>Какой падеж существительного никогда не употребляется с предлогами?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636"/>
            <a:ext cx="7498080" cy="71438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>Именительный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40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428868"/>
            <a:ext cx="7498080" cy="235745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 называется разговор двух или более лиц?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5016"/>
            <a:ext cx="7498080" cy="533384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41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000240"/>
            <a:ext cx="7498080" cy="30003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Как называется разговор двух или более лиц?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636"/>
            <a:ext cx="7498080" cy="64294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>Диалог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42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14620"/>
            <a:ext cx="7498080" cy="22860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У каких башмаков не бывает каблуков?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572140"/>
            <a:ext cx="7498080" cy="6762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43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000240"/>
            <a:ext cx="7498080" cy="207170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У каких башмаков не бывает каблуков?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4071942"/>
            <a:ext cx="7498080" cy="217645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У башмаков-приспособлений для затормаживания вагонов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44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3116"/>
            <a:ext cx="7498080" cy="24288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Какими ключами нельзя открыть замок?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572140"/>
            <a:ext cx="7498080" cy="6762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45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500174"/>
            <a:ext cx="7498080" cy="235745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Какими ключами нельзя открыть замок?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3857628"/>
            <a:ext cx="7498080" cy="207170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4400" b="1" dirty="0" smtClean="0"/>
              <a:t>Музыкальными знаками: скрипичным и басовым ключами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46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00438"/>
            <a:ext cx="749808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Назовите реку-предлог.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857892"/>
            <a:ext cx="7498080" cy="390508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47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14620"/>
            <a:ext cx="7498080" cy="16430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Назовите реку-предлог.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4357694"/>
            <a:ext cx="7498080" cy="139064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ru-RU" sz="4400" b="1" dirty="0" smtClean="0"/>
          </a:p>
          <a:p>
            <a:r>
              <a:rPr lang="ru-RU" sz="4400" b="1" dirty="0" smtClean="0"/>
              <a:t>По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48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071678"/>
            <a:ext cx="7498080" cy="27146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Когда мы употребляем выражение </a:t>
            </a:r>
            <a:r>
              <a:rPr lang="ru-RU" sz="4400" b="1" i="1" dirty="0" smtClean="0"/>
              <a:t>чучело гороховое </a:t>
            </a:r>
            <a:r>
              <a:rPr lang="ru-RU" sz="4400" b="1" dirty="0" smtClean="0"/>
              <a:t>и почему? Что оно означает?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643578"/>
            <a:ext cx="7498080" cy="6048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49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57290" y="5072074"/>
            <a:ext cx="7406640" cy="2143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4400" b="1" dirty="0" smtClean="0"/>
          </a:p>
          <a:p>
            <a:r>
              <a:rPr lang="ru-RU" sz="4400" b="1" dirty="0" smtClean="0"/>
              <a:t>Что такое русский язык? </a:t>
            </a:r>
            <a:endParaRPr lang="ru-RU" sz="4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9399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4400" b="1" dirty="0" smtClean="0"/>
              <a:t>Когда мы употребляем выражение </a:t>
            </a:r>
            <a:r>
              <a:rPr lang="ru-RU" sz="4400" b="1" i="1" dirty="0" smtClean="0"/>
              <a:t>чучело гороховое </a:t>
            </a:r>
            <a:r>
              <a:rPr lang="ru-RU" sz="4400" b="1" dirty="0" smtClean="0"/>
              <a:t>и почему? Что оно означает?</a:t>
            </a:r>
            <a:endParaRPr lang="ru-RU" sz="44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14554"/>
            <a:ext cx="7498080" cy="403384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/>
              <a:t>Так говорят о человеке, несуразно и безвкусно одетом, вызывающем своей одеждой насмешки. Исстари этим выражением называли пугала, устанавливаемые на гороховых полях для отпугивания птиц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50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000108"/>
            <a:ext cx="7498080" cy="37973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Когда употребляется  выражение </a:t>
            </a:r>
            <a:r>
              <a:rPr lang="ru-RU" sz="4400" b="1" i="1" dirty="0" smtClean="0">
                <a:solidFill>
                  <a:schemeClr val="tx1"/>
                </a:solidFill>
              </a:rPr>
              <a:t>крокодиловы слезы? Что </a:t>
            </a:r>
            <a:r>
              <a:rPr lang="ru-RU" sz="4400" b="1" dirty="0" smtClean="0">
                <a:solidFill>
                  <a:schemeClr val="tx1"/>
                </a:solidFill>
              </a:rPr>
              <a:t>оно означает?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857760"/>
            <a:ext cx="7498080" cy="13906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51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42984"/>
            <a:ext cx="7498080" cy="24288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4900" b="1" dirty="0" smtClean="0">
                <a:solidFill>
                  <a:schemeClr val="tx1"/>
                </a:solidFill>
              </a:rPr>
              <a:t/>
            </a:r>
            <a:br>
              <a:rPr lang="ru-RU" sz="4900" b="1" dirty="0" smtClean="0">
                <a:solidFill>
                  <a:schemeClr val="tx1"/>
                </a:solidFill>
              </a:rPr>
            </a:br>
            <a:r>
              <a:rPr lang="ru-RU" sz="4900" b="1" dirty="0" smtClean="0">
                <a:solidFill>
                  <a:schemeClr val="tx1"/>
                </a:solidFill>
              </a:rPr>
              <a:t>Когда </a:t>
            </a:r>
            <a:r>
              <a:rPr lang="ru-RU" sz="4900" b="1" dirty="0" smtClean="0">
                <a:solidFill>
                  <a:schemeClr val="tx1"/>
                </a:solidFill>
              </a:rPr>
              <a:t>употребляется  выражение </a:t>
            </a:r>
            <a:r>
              <a:rPr lang="ru-RU" sz="4900" b="1" i="1" dirty="0" smtClean="0">
                <a:solidFill>
                  <a:schemeClr val="tx1"/>
                </a:solidFill>
              </a:rPr>
              <a:t>крокодиловы слезы? Что </a:t>
            </a:r>
            <a:r>
              <a:rPr lang="ru-RU" sz="4900" b="1" dirty="0" smtClean="0">
                <a:solidFill>
                  <a:schemeClr val="tx1"/>
                </a:solidFill>
              </a:rPr>
              <a:t>оно означает</a:t>
            </a:r>
            <a:r>
              <a:rPr lang="ru-RU" sz="4900" b="1" dirty="0" smtClean="0"/>
              <a:t>?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876"/>
            <a:ext cx="7498080" cy="228601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>Оно означает «лицемерное сострадание, неискреннее сожаление»</a:t>
            </a:r>
            <a:endParaRPr lang="ru-RU" sz="4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52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500174"/>
            <a:ext cx="7406640" cy="25717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Почему  </a:t>
            </a:r>
            <a:r>
              <a:rPr lang="ru-RU" sz="4400" b="1" dirty="0" smtClean="0"/>
              <a:t>мы  так  говорим: </a:t>
            </a:r>
            <a:r>
              <a:rPr lang="ru-RU" sz="4400" b="1" i="1" dirty="0" smtClean="0"/>
              <a:t>кричит во всю Ивановскую?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572140"/>
            <a:ext cx="7406640" cy="1428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53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857232"/>
            <a:ext cx="7498080" cy="17145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4400" b="1" dirty="0" smtClean="0"/>
              <a:t>Почему  мы  так  говорим: </a:t>
            </a:r>
            <a:r>
              <a:rPr lang="ru-RU" sz="4400" b="1" i="1" dirty="0" smtClean="0"/>
              <a:t>кричит во всю Ивановскую?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571744"/>
            <a:ext cx="7498080" cy="385765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sz="4400" b="1" dirty="0" smtClean="0"/>
              <a:t>Если человек кричит, рассказывает, храпит  очень громко. С </a:t>
            </a:r>
            <a:r>
              <a:rPr lang="en-US" sz="4400" b="1" dirty="0" smtClean="0"/>
              <a:t>XVII</a:t>
            </a:r>
            <a:r>
              <a:rPr lang="ru-RU" sz="4400" b="1" dirty="0" smtClean="0"/>
              <a:t>. От громкого оглашения царских указов на Ивановской площади в Московском Кремле.</a:t>
            </a:r>
            <a:endParaRPr lang="ru-RU" sz="4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54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071678"/>
            <a:ext cx="7498080" cy="235745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Что означает фразеологизм «дамоклов меч»?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429132"/>
            <a:ext cx="7498080" cy="107157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55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57364"/>
            <a:ext cx="7498080" cy="278608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Что означает фразеологизм «дамоклов меч»?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643446"/>
            <a:ext cx="7498080" cy="100013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Угроза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56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000240"/>
            <a:ext cx="7498080" cy="22860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Какое наречие пишется с двумя дефисами и двумя мягкими знаками?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929330"/>
            <a:ext cx="7498080" cy="319070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57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643050"/>
            <a:ext cx="7498080" cy="22860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4400" b="1" dirty="0" smtClean="0"/>
              <a:t>Какое наречие пишется с двумя дефисами и двумя мягкими знаками?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929066"/>
            <a:ext cx="7498080" cy="121444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ru-RU" sz="4400" b="1" i="1" dirty="0" smtClean="0"/>
          </a:p>
          <a:p>
            <a:r>
              <a:rPr lang="ru-RU" sz="4400" b="1" i="1" dirty="0" smtClean="0"/>
              <a:t>Точь-в-точь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58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736"/>
            <a:ext cx="7498080" cy="392909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 с помощью наречий перечислить по порядку пять дней недели, не называя при этом ни числа, ни названия дня?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857892"/>
            <a:ext cx="7498080" cy="390508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59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429000"/>
            <a:ext cx="7406640" cy="114300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9300" b="1" dirty="0" smtClean="0"/>
              <a:t>Наука</a:t>
            </a:r>
          </a:p>
          <a:p>
            <a:endParaRPr lang="ru-RU" sz="13500" b="1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ctrTitle"/>
          </p:nvPr>
        </p:nvSpPr>
        <p:spPr>
          <a:xfrm>
            <a:off x="1357290" y="2428868"/>
            <a:ext cx="7406640" cy="10001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4900" b="1" dirty="0" smtClean="0"/>
              <a:t>Что такое русский язык? </a:t>
            </a:r>
            <a:endParaRPr lang="ru-RU" sz="49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71480"/>
            <a:ext cx="7498080" cy="421484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4400" b="1" dirty="0" smtClean="0"/>
              <a:t>Как с помощью наречий перечислить по порядку пять дней недели, не называя при этом ни числа, ни названия дня?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86322"/>
            <a:ext cx="7498080" cy="150019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i="1" dirty="0" smtClean="0"/>
              <a:t>Позавчера, вчера, сегодня, завтра, послезавтра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60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643182"/>
            <a:ext cx="7498080" cy="23685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 образовалось наречие </a:t>
            </a:r>
            <a:r>
              <a:rPr lang="ru-RU" sz="4400" b="1" i="1" dirty="0" smtClean="0"/>
              <a:t>сегодня?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86454"/>
            <a:ext cx="7498080" cy="461946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61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357298"/>
            <a:ext cx="7498080" cy="235745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Как образовалось наречие </a:t>
            </a:r>
            <a:r>
              <a:rPr lang="ru-RU" sz="4400" b="1" i="1" dirty="0" smtClean="0"/>
              <a:t>сегодня?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3714752"/>
            <a:ext cx="7498080" cy="250033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>Из местоимения </a:t>
            </a:r>
            <a:r>
              <a:rPr lang="ru-RU" sz="4400" b="1" i="1" dirty="0" smtClean="0"/>
              <a:t>сего </a:t>
            </a:r>
            <a:r>
              <a:rPr lang="ru-RU" sz="4400" b="1" dirty="0" smtClean="0"/>
              <a:t>— «этого» и существительного </a:t>
            </a:r>
            <a:r>
              <a:rPr lang="ru-RU" sz="4400" b="1" i="1" dirty="0" smtClean="0"/>
              <a:t>дня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62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3071810"/>
            <a:ext cx="7498080" cy="215423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Что обозначают слова «уж», «замуж», «невтерпеж»?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857892"/>
            <a:ext cx="7498080" cy="390508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63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3143248"/>
            <a:ext cx="7498080" cy="21431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Что обозначают слова «уж», «замуж», «невтерпеж»?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5286388"/>
            <a:ext cx="7498080" cy="85725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Это наречия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64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3286124"/>
            <a:ext cx="7498080" cy="18573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 изменяются наречия?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5016"/>
            <a:ext cx="7498080" cy="533384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65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500306"/>
            <a:ext cx="7498080" cy="18573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Как изменяются наречия?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4357694"/>
            <a:ext cx="7498080" cy="78581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Наречия не изменяются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66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428868"/>
            <a:ext cx="7498080" cy="25717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 пишутся в словах суффиксы «то», «либо», «</a:t>
            </a:r>
            <a:r>
              <a:rPr lang="ru-RU" sz="4400" b="1" dirty="0" err="1" smtClean="0"/>
              <a:t>нибудь</a:t>
            </a:r>
            <a:r>
              <a:rPr lang="ru-RU" sz="4400" b="1" dirty="0" smtClean="0"/>
              <a:t>»?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929330"/>
            <a:ext cx="7498080" cy="319070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67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785926"/>
            <a:ext cx="7498080" cy="32972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400" b="1" dirty="0" smtClean="0"/>
              <a:t>Как пишутся в словах суффиксы «то», «либо», «</a:t>
            </a:r>
            <a:r>
              <a:rPr lang="ru-RU" sz="4400" b="1" dirty="0" err="1" smtClean="0"/>
              <a:t>нибудь</a:t>
            </a:r>
            <a:r>
              <a:rPr lang="ru-RU" sz="4400" b="1" dirty="0" smtClean="0"/>
              <a:t>»?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72074"/>
            <a:ext cx="7498080" cy="117632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Через дефис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68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357298"/>
            <a:ext cx="7498080" cy="335758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Какой частью речи — числительными или существительными являются слова </a:t>
            </a:r>
            <a:r>
              <a:rPr lang="ru-RU" sz="4400" b="1" i="1" dirty="0" smtClean="0"/>
              <a:t>тысяча, миллион, миллиард?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000768"/>
            <a:ext cx="7498080" cy="247632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69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14554"/>
            <a:ext cx="7498080" cy="221457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>Назовите раздел науки о языке, изучающий части речи.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381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42918"/>
            <a:ext cx="7498080" cy="364333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>
                <a:solidFill>
                  <a:schemeClr val="tx1"/>
                </a:solidFill>
                <a:effectLst/>
              </a:rPr>
              <a:t>Какой частью речи — числительными или существительными являются слова </a:t>
            </a:r>
            <a:r>
              <a:rPr lang="ru-RU" sz="4900" b="1" i="1" dirty="0" smtClean="0">
                <a:solidFill>
                  <a:schemeClr val="tx1"/>
                </a:solidFill>
                <a:effectLst/>
              </a:rPr>
              <a:t>тысяча, миллион, миллиард?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256"/>
            <a:ext cx="7498080" cy="235745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/>
              <a:t>Эти слова числительные, так как называют число предметов, отвечают на вопрос </a:t>
            </a:r>
            <a:r>
              <a:rPr lang="ru-RU" sz="3600" b="1" i="1" dirty="0" smtClean="0"/>
              <a:t>сколько? </a:t>
            </a:r>
            <a:r>
              <a:rPr lang="ru-RU" sz="3600" b="1" dirty="0" smtClean="0"/>
              <a:t>И могут быть написаны цифрами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70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785926"/>
            <a:ext cx="7498080" cy="278608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Какое слово принадлежит только тебе, а употребляется чаще другими, чем тобой?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86454"/>
            <a:ext cx="7498080" cy="461946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71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143116"/>
            <a:ext cx="7498080" cy="25717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>Какое слово принадлежит только тебе, а употребляется чаще другими, чем тобой?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14884"/>
            <a:ext cx="7498080" cy="153351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4400" b="1" i="1" dirty="0" smtClean="0"/>
          </a:p>
          <a:p>
            <a:r>
              <a:rPr lang="ru-RU" sz="4400" b="1" i="1" dirty="0" smtClean="0"/>
              <a:t>Твое имя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72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85992"/>
            <a:ext cx="7498080" cy="27971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Можно ли смешливого человека назвать насмешливым?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86454"/>
            <a:ext cx="7498080" cy="461946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73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857232"/>
            <a:ext cx="7498080" cy="27146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Можно ли смешливого человека назвать насмешливым?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876"/>
            <a:ext cx="7498080" cy="267652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400" b="1" dirty="0" smtClean="0"/>
              <a:t>Нет. </a:t>
            </a:r>
            <a:r>
              <a:rPr lang="ru-RU" sz="4400" b="1" i="1" dirty="0" smtClean="0"/>
              <a:t>Насмешливый — </a:t>
            </a:r>
            <a:r>
              <a:rPr lang="ru-RU" sz="4400" b="1" dirty="0" smtClean="0"/>
              <a:t>любящий насмехаться, а </a:t>
            </a:r>
            <a:r>
              <a:rPr lang="ru-RU" sz="4400" b="1" i="1" dirty="0" smtClean="0"/>
              <a:t>смешливый — </a:t>
            </a:r>
            <a:r>
              <a:rPr lang="ru-RU" sz="4400" b="1" dirty="0" smtClean="0"/>
              <a:t>тот, которого легко рассмешить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74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736"/>
            <a:ext cx="7498080" cy="307183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Можно ли у существительных </a:t>
            </a:r>
            <a:r>
              <a:rPr lang="ru-RU" sz="4400" b="1" i="1" dirty="0" err="1" smtClean="0"/>
              <a:t>неряха</a:t>
            </a:r>
            <a:r>
              <a:rPr lang="ru-RU" sz="4400" b="1" i="1" dirty="0" smtClean="0"/>
              <a:t>, соня, </a:t>
            </a:r>
            <a:r>
              <a:rPr lang="ru-RU" sz="4400" b="1" i="1" dirty="0" err="1" smtClean="0"/>
              <a:t>грязнуля</a:t>
            </a:r>
            <a:r>
              <a:rPr lang="ru-RU" sz="4400" b="1" i="1" dirty="0" smtClean="0"/>
              <a:t>, плакса, подлиза </a:t>
            </a:r>
            <a:r>
              <a:rPr lang="ru-RU" sz="4400" b="1" dirty="0" smtClean="0"/>
              <a:t>определить род?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500570"/>
            <a:ext cx="7498080" cy="174783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Это существительные общего рода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75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496"/>
            <a:ext cx="7498080" cy="207170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Родственны ли слова </a:t>
            </a:r>
            <a:r>
              <a:rPr lang="ru-RU" sz="4400" b="1" i="1" dirty="0" smtClean="0"/>
              <a:t>пот </a:t>
            </a:r>
            <a:r>
              <a:rPr lang="ru-RU" sz="4400" b="1" dirty="0" smtClean="0"/>
              <a:t>и </a:t>
            </a:r>
            <a:r>
              <a:rPr lang="ru-RU" sz="4400" b="1" i="1" dirty="0" smtClean="0"/>
              <a:t>потолок?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86454"/>
            <a:ext cx="7498080" cy="461946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76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643050"/>
            <a:ext cx="7498080" cy="18573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Родственны ли слова </a:t>
            </a:r>
            <a:r>
              <a:rPr lang="ru-RU" sz="4400" b="1" i="1" dirty="0" smtClean="0"/>
              <a:t>пот </a:t>
            </a:r>
            <a:r>
              <a:rPr lang="ru-RU" sz="4400" b="1" dirty="0" smtClean="0"/>
              <a:t>и </a:t>
            </a:r>
            <a:r>
              <a:rPr lang="ru-RU" sz="4400" b="1" i="1" dirty="0" smtClean="0"/>
              <a:t>потолок?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00438"/>
            <a:ext cx="7498080" cy="274796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4400" b="1" dirty="0" smtClean="0"/>
              <a:t>Нет. Они не являются однокоренными, потому что не имеют ничего общего в значении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77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3116"/>
            <a:ext cx="7498080" cy="22256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Буквами  какой азбуки являются буквы «аз», «буки», «веди»? </a:t>
            </a:r>
            <a:r>
              <a:rPr lang="ru-RU" sz="3600" dirty="0" smtClean="0"/>
              <a:t> 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643578"/>
            <a:ext cx="7498080" cy="6048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78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714488"/>
            <a:ext cx="7498080" cy="31543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4900" b="1" dirty="0" smtClean="0"/>
              <a:t>Буквами  какой азбуки являются буквы «аз», «буки», «веди»? </a:t>
            </a:r>
            <a:r>
              <a:rPr lang="ru-RU" sz="4400" dirty="0" smtClean="0"/>
              <a:t> 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857760"/>
            <a:ext cx="7498080" cy="114300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ru-RU" sz="4400" b="1" dirty="0" smtClean="0"/>
          </a:p>
          <a:p>
            <a:r>
              <a:rPr lang="ru-RU" sz="4800" b="1" dirty="0" smtClean="0"/>
              <a:t>Кириллица</a:t>
            </a:r>
            <a:endParaRPr lang="ru-RU" sz="4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79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357298"/>
            <a:ext cx="7498080" cy="215423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4900" b="1" dirty="0" smtClean="0"/>
              <a:t>Назовите раздел науки о языке, изучающий части речи</a:t>
            </a:r>
            <a:r>
              <a:rPr lang="ru-RU" b="1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3500438"/>
            <a:ext cx="7498080" cy="128588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ru-RU" b="1" dirty="0" smtClean="0"/>
          </a:p>
          <a:p>
            <a:r>
              <a:rPr lang="ru-RU" sz="4400" b="1" dirty="0" smtClean="0"/>
              <a:t>Морфология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000240"/>
            <a:ext cx="7498080" cy="192882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Слово    предоставляется членам   жюри</a:t>
            </a:r>
            <a:endParaRPr lang="ru-RU" sz="4400" b="1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80</a:t>
            </a:fld>
            <a:endParaRPr lang="ru-RU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643050"/>
            <a:ext cx="7498080" cy="250033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dirty="0" smtClean="0"/>
              <a:t>Спасибо всем за участие</a:t>
            </a:r>
            <a:br>
              <a:rPr lang="ru-RU" sz="4400" dirty="0" smtClean="0"/>
            </a:br>
            <a:r>
              <a:rPr lang="ru-RU" sz="4400" dirty="0" smtClean="0"/>
              <a:t> в </a:t>
            </a:r>
            <a:r>
              <a:rPr lang="ru-RU" sz="4400" dirty="0" err="1" smtClean="0"/>
              <a:t>брейн-ринге</a:t>
            </a:r>
            <a:r>
              <a:rPr lang="ru-RU" sz="4400" dirty="0" smtClean="0"/>
              <a:t>!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4143380"/>
            <a:ext cx="7498080" cy="11430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b="1" dirty="0" smtClean="0"/>
              <a:t>Поздравляем победителей!</a:t>
            </a:r>
            <a:endParaRPr lang="ru-RU" sz="4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81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14554"/>
            <a:ext cx="7498080" cy="26432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Вид работы по русскому языку, в котором учащийся имеет возможность изложить свое мнение?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6953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ADBA-596B-491F-A714-B82B02FD68A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296</TotalTime>
  <Words>947</Words>
  <Application>Microsoft Office PowerPoint</Application>
  <PresentationFormat>Экран (4:3)</PresentationFormat>
  <Paragraphs>226</Paragraphs>
  <Slides>81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81</vt:i4>
      </vt:variant>
    </vt:vector>
  </HeadingPairs>
  <TitlesOfParts>
    <vt:vector size="82" baseType="lpstr">
      <vt:lpstr>Солнцестояние</vt:lpstr>
      <vt:lpstr>Брейн-ринг  среди учеников  восьмых классов</vt:lpstr>
      <vt:lpstr>Желаем удачи!</vt:lpstr>
      <vt:lpstr>Сколько букв в русском алфавите?</vt:lpstr>
      <vt:lpstr> Сколько букв в русском алфавите?      </vt:lpstr>
      <vt:lpstr>Слайд 5</vt:lpstr>
      <vt:lpstr> Что такое русский язык? </vt:lpstr>
      <vt:lpstr>Назовите раздел науки о языке, изучающий части речи. </vt:lpstr>
      <vt:lpstr>Назовите раздел науки о языке, изучающий части речи. </vt:lpstr>
      <vt:lpstr>Вид работы по русскому языку, в котором учащийся имеет возможность изложить свое мнение? </vt:lpstr>
      <vt:lpstr>Вид работы по русскому языку, в котором учащийся имеет возможность изложить свое мнение? </vt:lpstr>
      <vt:lpstr>Как называются слова, пришедшие в русский язык из других языков?</vt:lpstr>
      <vt:lpstr> Как называются слова, пришедшие в русский язык из других языков?  </vt:lpstr>
      <vt:lpstr>Каких звуков больше в русском языке? </vt:lpstr>
      <vt:lpstr>Каких звуков больше в русском языке? </vt:lpstr>
      <vt:lpstr>Из чего состоят гласные буквы? </vt:lpstr>
      <vt:lpstr>Из чего состоят гласные буквы? </vt:lpstr>
      <vt:lpstr>Какой раздел науки о языке изучает звуки? </vt:lpstr>
      <vt:lpstr>Какой раздел науки о языке изучает звуки?</vt:lpstr>
      <vt:lpstr>Каким признаком обладают глаголы с постфиксом -ся? </vt:lpstr>
      <vt:lpstr>Каким признаком обладают глаголы с постфиксом -ся? </vt:lpstr>
      <vt:lpstr>Какие знаки препинания ставятся в конце повествовательных предложений? </vt:lpstr>
      <vt:lpstr>Какие знаки препинания ставятся в конце повествовательных предложений? </vt:lpstr>
      <vt:lpstr>Как еще называют главные члены предложения? </vt:lpstr>
      <vt:lpstr>Как еще называют главные члены предложения? </vt:lpstr>
      <vt:lpstr>Как называется часть речи, обозначающая признак предмета по действию?</vt:lpstr>
      <vt:lpstr>Как называется часть речи, обозначающая признак предмета по действию? </vt:lpstr>
      <vt:lpstr>Сколько склонений в русском языке? </vt:lpstr>
      <vt:lpstr>Сколько склонений в русском языке? </vt:lpstr>
      <vt:lpstr>Какой признак у глаголов был, есть и будет! </vt:lpstr>
      <vt:lpstr>Какой признак у глаголов был, есть и будет! </vt:lpstr>
      <vt:lpstr>Как называется служебная часть речи, служащая для соединения слов в предложении? </vt:lpstr>
      <vt:lpstr>Как называется служебная часть речи, служащая для соединения слов в предложении? </vt:lpstr>
      <vt:lpstr>Как называется раздел науки о языке, который изучает строение слов? </vt:lpstr>
      <vt:lpstr>Как называется раздел науки о языке, который изучает строение слов? </vt:lpstr>
      <vt:lpstr>Как называются по отношению друг к другу слова «слабый» — «сильный»? </vt:lpstr>
      <vt:lpstr>Как называются по отношению друг к другу слова «слабый» — «сильный»? </vt:lpstr>
      <vt:lpstr>Как в русском языке называется буква, которая составляет трудность в написании?</vt:lpstr>
      <vt:lpstr>Как в русском языке называется буква, которая составляет трудность в написании? </vt:lpstr>
      <vt:lpstr>Какой падеж существительного никогда не употребляется с предлогами? </vt:lpstr>
      <vt:lpstr>Какой падеж существительного никогда не употребляется с предлогами? </vt:lpstr>
      <vt:lpstr>Как называется разговор двух или более лиц? </vt:lpstr>
      <vt:lpstr>Как называется разговор двух или более лиц? </vt:lpstr>
      <vt:lpstr>У каких башмаков не бывает каблуков? </vt:lpstr>
      <vt:lpstr>У каких башмаков не бывает каблуков? </vt:lpstr>
      <vt:lpstr>Какими ключами нельзя открыть замок? </vt:lpstr>
      <vt:lpstr>Какими ключами нельзя открыть замок? </vt:lpstr>
      <vt:lpstr>Назовите реку-предлог. </vt:lpstr>
      <vt:lpstr>Назовите реку-предлог. </vt:lpstr>
      <vt:lpstr>Когда мы употребляем выражение чучело гороховое и почему? Что оно означает?</vt:lpstr>
      <vt:lpstr>Когда мы употребляем выражение чучело гороховое и почему? Что оно означает?</vt:lpstr>
      <vt:lpstr>Когда употребляется  выражение крокодиловы слезы? Что оно означает?</vt:lpstr>
      <vt:lpstr> Когда употребляется  выражение крокодиловы слезы? Что оно означает? </vt:lpstr>
      <vt:lpstr>     Почему  мы  так  говорим: кричит во всю Ивановскую? </vt:lpstr>
      <vt:lpstr>Почему  мы  так  говорим: кричит во всю Ивановскую? </vt:lpstr>
      <vt:lpstr>Что означает фразеологизм «дамоклов меч»? </vt:lpstr>
      <vt:lpstr>Что означает фразеологизм «дамоклов меч»? </vt:lpstr>
      <vt:lpstr>Какое наречие пишется с двумя дефисами и двумя мягкими знаками? </vt:lpstr>
      <vt:lpstr>Какое наречие пишется с двумя дефисами и двумя мягкими знаками? </vt:lpstr>
      <vt:lpstr>Как с помощью наречий перечислить по порядку пять дней недели, не называя при этом ни числа, ни названия дня? </vt:lpstr>
      <vt:lpstr>Как с помощью наречий перечислить по порядку пять дней недели, не называя при этом ни числа, ни названия дня? </vt:lpstr>
      <vt:lpstr>Как образовалось наречие сегодня? </vt:lpstr>
      <vt:lpstr>Как образовалось наречие сегодня? </vt:lpstr>
      <vt:lpstr>Что обозначают слова «уж», «замуж», «невтерпеж»? </vt:lpstr>
      <vt:lpstr>Что обозначают слова «уж», «замуж», «невтерпеж»? </vt:lpstr>
      <vt:lpstr>Как изменяются наречия?</vt:lpstr>
      <vt:lpstr>Как изменяются наречия? </vt:lpstr>
      <vt:lpstr>Как пишутся в словах суффиксы «то», «либо», «нибудь»? </vt:lpstr>
      <vt:lpstr>Как пишутся в словах суффиксы «то», «либо», «нибудь»? </vt:lpstr>
      <vt:lpstr> Какой частью речи — числительными или существительными являются слова тысяча, миллион, миллиард? </vt:lpstr>
      <vt:lpstr> Какой частью речи — числительными или существительными являются слова тысяча, миллион, миллиард? </vt:lpstr>
      <vt:lpstr>Какое слово принадлежит только тебе, а употребляется чаще другими, чем тобой?</vt:lpstr>
      <vt:lpstr> Какое слово принадлежит только тебе, а употребляется чаще другими, чем тобой?  </vt:lpstr>
      <vt:lpstr>Можно ли смешливого человека назвать насмешливым?</vt:lpstr>
      <vt:lpstr> Можно ли смешливого человека назвать насмешливым? </vt:lpstr>
      <vt:lpstr> Можно ли у существительных неряха, соня, грязнуля, плакса, подлиза определить род?  </vt:lpstr>
      <vt:lpstr>Родственны ли слова пот и потолок? </vt:lpstr>
      <vt:lpstr>Родственны ли слова пот и потолок? </vt:lpstr>
      <vt:lpstr>Буквами  какой азбуки являются буквы «аз», «буки», «веди»?  </vt:lpstr>
      <vt:lpstr>Буквами  какой азбуки являются буквы «аз», «буки», «веди»?  </vt:lpstr>
      <vt:lpstr>Слово    предоставляется членам   жюри</vt:lpstr>
      <vt:lpstr>Спасибо всем за участие  в брейн-ринге!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SamLab.ws</cp:lastModifiedBy>
  <cp:revision>63</cp:revision>
  <dcterms:created xsi:type="dcterms:W3CDTF">2009-03-07T15:19:32Z</dcterms:created>
  <dcterms:modified xsi:type="dcterms:W3CDTF">2009-03-09T15:34:47Z</dcterms:modified>
</cp:coreProperties>
</file>